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59" r:id="rId3"/>
    <p:sldId id="260" r:id="rId4"/>
    <p:sldId id="263" r:id="rId5"/>
    <p:sldId id="258" r:id="rId6"/>
    <p:sldId id="262" r:id="rId7"/>
    <p:sldId id="261" r:id="rId8"/>
    <p:sldId id="257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504" y="-1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52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85F71-B54B-4280-B998-8E3868049B08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937B5-4DBD-4BDF-ACB1-A5C63AEBAD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4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-396875" y="0"/>
            <a:ext cx="9540875" cy="6858000"/>
            <a:chOff x="-250" y="0"/>
            <a:chExt cx="6010" cy="4320"/>
          </a:xfrm>
        </p:grpSpPr>
        <p:pic>
          <p:nvPicPr>
            <p:cNvPr id="5" name="Picture 1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250" y="0"/>
              <a:ext cx="1510" cy="43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AutoShape 10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12"/>
            </a:xfrm>
            <a:prstGeom prst="roundRect">
              <a:avLst>
                <a:gd name="adj" fmla="val 218"/>
              </a:avLst>
            </a:prstGeom>
            <a:solidFill>
              <a:srgbClr val="0095D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 defTabSz="407988"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5900" algn="l"/>
                  <a:tab pos="7223125" algn="l"/>
                  <a:tab pos="7880350" algn="l"/>
                  <a:tab pos="8535988" algn="l"/>
                </a:tabLst>
                <a:defRPr/>
              </a:pPr>
              <a:r>
                <a:rPr lang="en-GB" sz="2200" b="1" dirty="0">
                  <a:solidFill>
                    <a:srgbClr val="000000"/>
                  </a:solidFill>
                  <a:latin typeface="Tahoma" pitchFamily="34" charset="0"/>
                  <a:cs typeface="+mn-cs"/>
                </a:rPr>
                <a:t>   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0" y="0"/>
            <a:ext cx="2357438" cy="63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latin typeface="+mn-lt"/>
                <a:cs typeface="+mn-cs"/>
              </a:rPr>
              <a:t>NORDUnet</a:t>
            </a:r>
          </a:p>
          <a:p>
            <a:pPr algn="ctr">
              <a:defRPr/>
            </a:pPr>
            <a:r>
              <a:rPr lang="en-US" sz="630" b="1" kern="0" dirty="0">
                <a:latin typeface="+mn-lt"/>
                <a:cs typeface="+mn-cs"/>
              </a:rPr>
              <a:t> Nordic Infrastructure for Research &amp; Education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1844675"/>
            <a:ext cx="7772400" cy="1555750"/>
          </a:xfrm>
        </p:spPr>
        <p:txBody>
          <a:bodyPr/>
          <a:lstStyle>
            <a:lvl1pPr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580458" y="6357958"/>
            <a:ext cx="384155" cy="3841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765175"/>
            <a:ext cx="2070100" cy="5465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765175"/>
            <a:ext cx="6057900" cy="5465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1538" y="928670"/>
            <a:ext cx="374015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0628" y="928670"/>
            <a:ext cx="374015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071538" y="3286125"/>
            <a:ext cx="7677175" cy="29448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928671"/>
            <a:ext cx="7632700" cy="530226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857233"/>
            <a:ext cx="3740150" cy="53737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8563" y="857233"/>
            <a:ext cx="3740150" cy="53737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0"/>
            <a:ext cx="6858016" cy="64291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71612"/>
            <a:ext cx="4040188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857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71612"/>
            <a:ext cx="4041775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28671"/>
            <a:ext cx="7632700" cy="5302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1pPr>
          </a:lstStyle>
          <a:p>
            <a:fld id="{2B20F11A-A9E1-4CCA-8EDD-FA7DD62CCFF1}" type="datetimeFigureOut">
              <a:rPr lang="en-US" smtClean="0"/>
              <a:pPr/>
              <a:t>6/30/11</a:t>
            </a:fld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396875" y="0"/>
            <a:ext cx="9540875" cy="6858000"/>
            <a:chOff x="-250" y="0"/>
            <a:chExt cx="6010" cy="4320"/>
          </a:xfrm>
        </p:grpSpPr>
        <p:pic>
          <p:nvPicPr>
            <p:cNvPr id="1033" name="Picture 11"/>
            <p:cNvPicPr>
              <a:picLocks noChangeAspect="1" noChangeArrowheads="1"/>
            </p:cNvPicPr>
            <p:nvPr userDrawn="1"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250" y="0"/>
              <a:ext cx="1316" cy="43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12"/>
            </a:xfrm>
            <a:prstGeom prst="roundRect">
              <a:avLst>
                <a:gd name="adj" fmla="val 218"/>
              </a:avLst>
            </a:prstGeom>
            <a:solidFill>
              <a:srgbClr val="0095D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 defTabSz="407988"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5900" algn="l"/>
                  <a:tab pos="7223125" algn="l"/>
                  <a:tab pos="7880350" algn="l"/>
                  <a:tab pos="8535988" algn="l"/>
                </a:tabLst>
                <a:defRPr/>
              </a:pPr>
              <a:r>
                <a:rPr lang="en-GB" sz="2200" b="1" dirty="0">
                  <a:solidFill>
                    <a:srgbClr val="000000"/>
                  </a:solidFill>
                  <a:latin typeface="Tahoma" pitchFamily="34" charset="0"/>
                  <a:cs typeface="+mn-cs"/>
                </a:rPr>
                <a:t>   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0"/>
            <a:ext cx="2357438" cy="63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latin typeface="+mn-lt"/>
                <a:cs typeface="+mn-cs"/>
              </a:rPr>
              <a:t>NORDUnet</a:t>
            </a:r>
          </a:p>
          <a:p>
            <a:pPr algn="ctr">
              <a:defRPr/>
            </a:pPr>
            <a:r>
              <a:rPr lang="en-US" sz="630" b="1" kern="0" dirty="0">
                <a:latin typeface="+mn-lt"/>
                <a:cs typeface="+mn-cs"/>
              </a:rPr>
              <a:t>Nordic infrastructure for Research &amp; Education</a:t>
            </a:r>
          </a:p>
        </p:txBody>
      </p:sp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14546" y="1"/>
            <a:ext cx="6929454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80458" y="6357958"/>
            <a:ext cx="384155" cy="3841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b="1" dirty="0" smtClean="0"/>
              <a:t>NORDUnet IP Network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NORDUnet </a:t>
            </a:r>
          </a:p>
          <a:p>
            <a:r>
              <a:rPr lang="en-US" dirty="0" smtClean="0"/>
              <a:t>Operational Meeting</a:t>
            </a:r>
          </a:p>
          <a:p>
            <a:r>
              <a:rPr lang="en-US" sz="1800" dirty="0" smtClean="0"/>
              <a:t>06-30-2011</a:t>
            </a:r>
            <a:endParaRPr 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297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 Expansion</a:t>
            </a:r>
            <a:endParaRPr lang="en-US" dirty="0"/>
          </a:p>
          <a:p>
            <a:r>
              <a:rPr lang="en-US" dirty="0" smtClean="0"/>
              <a:t>European peering ring upgrade</a:t>
            </a:r>
          </a:p>
          <a:p>
            <a:r>
              <a:rPr lang="en-US" dirty="0" smtClean="0"/>
              <a:t>Customer upgrades</a:t>
            </a:r>
          </a:p>
          <a:p>
            <a:r>
              <a:rPr lang="en-US" dirty="0" smtClean="0"/>
              <a:t>100GE Testing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</a:t>
            </a:r>
            <a:r>
              <a:rPr lang="en-US" dirty="0" err="1" smtClean="0"/>
              <a:t>PoP</a:t>
            </a:r>
            <a:r>
              <a:rPr lang="en-US" dirty="0" smtClean="0"/>
              <a:t> in Ashburn, VA</a:t>
            </a:r>
          </a:p>
          <a:p>
            <a:pPr lvl="1"/>
            <a:r>
              <a:rPr lang="en-US" dirty="0" err="1" smtClean="0"/>
              <a:t>Equinix</a:t>
            </a:r>
            <a:r>
              <a:rPr lang="en-US" dirty="0" smtClean="0"/>
              <a:t> site</a:t>
            </a:r>
          </a:p>
          <a:p>
            <a:pPr lvl="1"/>
            <a:r>
              <a:rPr lang="en-US" dirty="0" smtClean="0"/>
              <a:t>High density of networks</a:t>
            </a:r>
          </a:p>
          <a:p>
            <a:r>
              <a:rPr lang="en-US" dirty="0" smtClean="0"/>
              <a:t>Additional 10G transatlantic capacity</a:t>
            </a:r>
          </a:p>
          <a:p>
            <a:pPr lvl="1"/>
            <a:r>
              <a:rPr lang="en-US" dirty="0" smtClean="0"/>
              <a:t>STM64 London – Ashburn (GLORIAD)</a:t>
            </a:r>
          </a:p>
          <a:p>
            <a:pPr lvl="1"/>
            <a:r>
              <a:rPr lang="en-US" dirty="0" smtClean="0"/>
              <a:t>Proper redundant capacity to the US</a:t>
            </a:r>
          </a:p>
          <a:p>
            <a:r>
              <a:rPr lang="en-US" dirty="0" smtClean="0"/>
              <a:t>Domestic STM64 NYC - Ashburn</a:t>
            </a:r>
          </a:p>
          <a:p>
            <a:r>
              <a:rPr lang="en-US" dirty="0" smtClean="0"/>
              <a:t>Second US IXP presence</a:t>
            </a:r>
          </a:p>
          <a:p>
            <a:pPr lvl="1"/>
            <a:r>
              <a:rPr lang="en-US" dirty="0"/>
              <a:t>Largest peering-fabric in North </a:t>
            </a:r>
            <a:r>
              <a:rPr lang="en-US" dirty="0" smtClean="0"/>
              <a:t>America</a:t>
            </a:r>
          </a:p>
          <a:p>
            <a:pPr lvl="2"/>
            <a:r>
              <a:rPr lang="en-US" dirty="0" smtClean="0"/>
              <a:t>Traffic volume + Connected parties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Plans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12051" r="12051"/>
          <a:stretch>
            <a:fillRect/>
          </a:stretch>
        </p:blipFill>
        <p:spPr>
          <a:xfrm>
            <a:off x="755576" y="908720"/>
            <a:ext cx="7632700" cy="5302268"/>
          </a:xfrm>
        </p:spPr>
      </p:pic>
    </p:spTree>
    <p:extLst>
      <p:ext uri="{BB962C8B-B14F-4D97-AF65-F5344CB8AC3E}">
        <p14:creationId xmlns:p14="http://schemas.microsoft.com/office/powerpoint/2010/main" val="771766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ring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sufficient capacity for additional US traffic and resiliency for peering traffic</a:t>
            </a:r>
          </a:p>
          <a:p>
            <a:r>
              <a:rPr lang="en-US" dirty="0" smtClean="0"/>
              <a:t>Change from SDH to Ethernet</a:t>
            </a:r>
          </a:p>
          <a:p>
            <a:r>
              <a:rPr lang="en-US" dirty="0" smtClean="0"/>
              <a:t>Additional 10GE capacity on each segment</a:t>
            </a:r>
          </a:p>
          <a:p>
            <a:pPr lvl="1"/>
            <a:r>
              <a:rPr lang="en-US" dirty="0" smtClean="0"/>
              <a:t>2x 10GE CPH – AMS</a:t>
            </a:r>
          </a:p>
          <a:p>
            <a:pPr lvl="1"/>
            <a:r>
              <a:rPr lang="en-US" dirty="0" smtClean="0"/>
              <a:t>2x 10GE CPH – LON</a:t>
            </a:r>
          </a:p>
          <a:p>
            <a:pPr lvl="1"/>
            <a:r>
              <a:rPr lang="en-US" dirty="0" smtClean="0"/>
              <a:t>2x 10GE AMS – LON</a:t>
            </a:r>
            <a:endParaRPr lang="en-US" dirty="0"/>
          </a:p>
          <a:p>
            <a:r>
              <a:rPr lang="en-US" dirty="0" smtClean="0"/>
              <a:t>Upgrade AMS-IX by end 2011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Overview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10057" r="10057"/>
          <a:stretch>
            <a:fillRect/>
          </a:stretch>
        </p:blipFill>
        <p:spPr>
          <a:xfrm>
            <a:off x="611560" y="836712"/>
            <a:ext cx="7920880" cy="5502460"/>
          </a:xfrm>
        </p:spPr>
      </p:pic>
    </p:spTree>
    <p:extLst>
      <p:ext uri="{BB962C8B-B14F-4D97-AF65-F5344CB8AC3E}">
        <p14:creationId xmlns:p14="http://schemas.microsoft.com/office/powerpoint/2010/main" val="974815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UNINETT</a:t>
            </a:r>
            <a:endParaRPr lang="en-US" dirty="0"/>
          </a:p>
          <a:p>
            <a:pPr lvl="1"/>
            <a:r>
              <a:rPr lang="en-US" dirty="0" smtClean="0"/>
              <a:t>Upgrade overdue (Regardless of CBF)</a:t>
            </a:r>
            <a:endParaRPr lang="en-US" sz="1200" dirty="0"/>
          </a:p>
          <a:p>
            <a:r>
              <a:rPr lang="en-US" dirty="0" smtClean="0"/>
              <a:t>FUNET</a:t>
            </a:r>
          </a:p>
          <a:p>
            <a:pPr lvl="1"/>
            <a:r>
              <a:rPr lang="en-US" dirty="0" smtClean="0"/>
              <a:t>Upgrade to 2x 20GE needed by late 2011</a:t>
            </a:r>
          </a:p>
          <a:p>
            <a:r>
              <a:rPr lang="en-US" dirty="0" smtClean="0"/>
              <a:t>SUNET</a:t>
            </a:r>
          </a:p>
          <a:p>
            <a:pPr lvl="1"/>
            <a:r>
              <a:rPr lang="en-US" dirty="0" smtClean="0"/>
              <a:t>No upgrades required in 2011</a:t>
            </a:r>
          </a:p>
          <a:p>
            <a:r>
              <a:rPr lang="en-US" dirty="0" err="1" smtClean="0"/>
              <a:t>FSKnett</a:t>
            </a:r>
            <a:endParaRPr lang="en-US" dirty="0" smtClean="0"/>
          </a:p>
          <a:p>
            <a:pPr lvl="1"/>
            <a:r>
              <a:rPr lang="en-US" dirty="0" smtClean="0"/>
              <a:t>Potential upgrade needed early 2012</a:t>
            </a:r>
          </a:p>
          <a:p>
            <a:r>
              <a:rPr lang="en-US" dirty="0" err="1" smtClean="0"/>
              <a:t>RHnet</a:t>
            </a:r>
            <a:endParaRPr lang="en-US" dirty="0"/>
          </a:p>
          <a:p>
            <a:pPr lvl="1"/>
            <a:r>
              <a:rPr lang="en-US" dirty="0" smtClean="0"/>
              <a:t>No upgrades required in 2011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Clr>
                <a:schemeClr val="accent4">
                  <a:lumMod val="10000"/>
                </a:schemeClr>
              </a:buClr>
              <a:buNone/>
            </a:pPr>
            <a:r>
              <a:rPr lang="en-US" dirty="0" smtClean="0"/>
              <a:t>NORDUnet IP Network 2011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556792"/>
            <a:ext cx="8351724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100GE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on-going – </a:t>
            </a:r>
            <a:r>
              <a:rPr lang="en-US" dirty="0" smtClean="0"/>
              <a:t>12 </a:t>
            </a:r>
            <a:r>
              <a:rPr lang="en-US" dirty="0" smtClean="0"/>
              <a:t>week loan</a:t>
            </a:r>
          </a:p>
          <a:p>
            <a:r>
              <a:rPr lang="en-US" dirty="0" smtClean="0"/>
              <a:t>Stockholm (FRE) – Copenhagen </a:t>
            </a:r>
            <a:r>
              <a:rPr lang="en-US" dirty="0" smtClean="0"/>
              <a:t>(ORE)</a:t>
            </a:r>
            <a:endParaRPr lang="en-US" dirty="0" smtClean="0"/>
          </a:p>
          <a:p>
            <a:r>
              <a:rPr lang="en-US" dirty="0" smtClean="0"/>
              <a:t>Juniper T1600 - Beta 100GE FPC LR4</a:t>
            </a:r>
          </a:p>
          <a:p>
            <a:r>
              <a:rPr lang="en-US" dirty="0" smtClean="0"/>
              <a:t>Alcatel-Lucent 1830 PSS – 100GE LR4</a:t>
            </a:r>
          </a:p>
          <a:p>
            <a:r>
              <a:rPr lang="en-US" dirty="0" smtClean="0"/>
              <a:t>Channel/control-plane working</a:t>
            </a:r>
          </a:p>
          <a:p>
            <a:r>
              <a:rPr lang="en-US" dirty="0" smtClean="0"/>
              <a:t>Only unidirectional </a:t>
            </a:r>
            <a:r>
              <a:rPr lang="en-US" dirty="0" err="1" smtClean="0"/>
              <a:t>dataplane</a:t>
            </a:r>
            <a:r>
              <a:rPr lang="en-US" dirty="0" smtClean="0"/>
              <a:t>(!)</a:t>
            </a:r>
          </a:p>
          <a:p>
            <a:r>
              <a:rPr lang="en-US" dirty="0" smtClean="0"/>
              <a:t>Juniper/ALU Investigating</a:t>
            </a:r>
          </a:p>
        </p:txBody>
      </p:sp>
    </p:spTree>
    <p:extLst>
      <p:ext uri="{BB962C8B-B14F-4D97-AF65-F5344CB8AC3E}">
        <p14:creationId xmlns:p14="http://schemas.microsoft.com/office/powerpoint/2010/main" val="1299710451"/>
      </p:ext>
    </p:extLst>
  </p:cSld>
  <p:clrMapOvr>
    <a:masterClrMapping/>
  </p:clrMapOvr>
</p:sld>
</file>

<file path=ppt/theme/theme1.xml><?xml version="1.0" encoding="utf-8"?>
<a:theme xmlns:a="http://schemas.openxmlformats.org/drawingml/2006/main" name="NORDUnet Presentation Template">
  <a:themeElements>
    <a:clrScheme name="NORDUnet 1 3">
      <a:dk1>
        <a:srgbClr val="000066"/>
      </a:dk1>
      <a:lt1>
        <a:srgbClr val="FFFFFF"/>
      </a:lt1>
      <a:dk2>
        <a:srgbClr val="000099"/>
      </a:dk2>
      <a:lt2>
        <a:srgbClr val="9FBFFF"/>
      </a:lt2>
      <a:accent1>
        <a:srgbClr val="0099CC"/>
      </a:accent1>
      <a:accent2>
        <a:srgbClr val="00CC66"/>
      </a:accent2>
      <a:accent3>
        <a:srgbClr val="AAAACA"/>
      </a:accent3>
      <a:accent4>
        <a:srgbClr val="DADADA"/>
      </a:accent4>
      <a:accent5>
        <a:srgbClr val="AACAE2"/>
      </a:accent5>
      <a:accent6>
        <a:srgbClr val="00B95C"/>
      </a:accent6>
      <a:hlink>
        <a:srgbClr val="00FFFF"/>
      </a:hlink>
      <a:folHlink>
        <a:srgbClr val="CDE6FF"/>
      </a:folHlink>
    </a:clrScheme>
    <a:fontScheme name="NORDUnet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100000" t="100000"/>
            </a:path>
            <a:tileRect r="-100000" b="-100000"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NORDUnet 1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Unet 1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NORDUnet Presentation Template.potx</Template>
  <TotalTime>277</TotalTime>
  <Words>223</Words>
  <Application>Microsoft Macintosh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NORDUnet Presentation Template</vt:lpstr>
      <vt:lpstr>NORDUnet IP Network</vt:lpstr>
      <vt:lpstr>Components</vt:lpstr>
      <vt:lpstr>US Expansion</vt:lpstr>
      <vt:lpstr>US Plans</vt:lpstr>
      <vt:lpstr>European ring upgrade</vt:lpstr>
      <vt:lpstr>European Overview</vt:lpstr>
      <vt:lpstr>Customer upgrades</vt:lpstr>
      <vt:lpstr>Target 2011</vt:lpstr>
      <vt:lpstr>100GE Testing</vt:lpstr>
      <vt:lpstr>The End</vt:lpstr>
    </vt:vector>
  </TitlesOfParts>
  <Company>NORDUnet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NORDUnet IP Network</dc:title>
  <dc:creator>Frank Blankman</dc:creator>
  <cp:lastModifiedBy>Admin Admin</cp:lastModifiedBy>
  <cp:revision>31</cp:revision>
  <dcterms:created xsi:type="dcterms:W3CDTF">2010-05-17T09:03:31Z</dcterms:created>
  <dcterms:modified xsi:type="dcterms:W3CDTF">2011-06-30T11:03:07Z</dcterms:modified>
</cp:coreProperties>
</file>